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334" r:id="rId2"/>
    <p:sldId id="335" r:id="rId3"/>
    <p:sldId id="366" r:id="rId4"/>
    <p:sldId id="367" r:id="rId5"/>
    <p:sldId id="371" r:id="rId6"/>
    <p:sldId id="380" r:id="rId7"/>
    <p:sldId id="375" r:id="rId8"/>
    <p:sldId id="376" r:id="rId9"/>
    <p:sldId id="377" r:id="rId10"/>
    <p:sldId id="378" r:id="rId11"/>
    <p:sldId id="379" r:id="rId12"/>
    <p:sldId id="372" r:id="rId13"/>
    <p:sldId id="373" r:id="rId14"/>
    <p:sldId id="374" r:id="rId15"/>
    <p:sldId id="368" r:id="rId16"/>
    <p:sldId id="381" r:id="rId17"/>
    <p:sldId id="369" r:id="rId18"/>
    <p:sldId id="35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3"/>
    <p:restoredTop sz="94719"/>
  </p:normalViewPr>
  <p:slideViewPr>
    <p:cSldViewPr snapToGrid="0" snapToObjects="1">
      <p:cViewPr varScale="1">
        <p:scale>
          <a:sx n="75" d="100"/>
          <a:sy n="75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53808-2BED-E04A-B4A2-C3308371D86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2049-1778-5D4A-A839-52F86A5A9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ekirdonmeez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ddha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11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1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74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3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672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04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2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47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02049-1778-5D4A-A839-52F86A5A9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Bekir Dönmez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26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8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00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50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7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9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03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9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6A86A-7E4A-3C48-B2A1-2DF2756BB4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7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4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phweb.bumc.bu.edu/otlt/mph-modules/ProgramEvaluation/ProgramEvaluation6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news/1-500-scientists-lift-the-lid-on-reproducibility-1.19970" TargetMode="External"/><Relationship Id="rId5" Type="http://schemas.openxmlformats.org/officeDocument/2006/relationships/hyperlink" Target="https://conjointly.com/kb/measurement-error/" TargetMode="External"/><Relationship Id="rId4" Type="http://schemas.openxmlformats.org/officeDocument/2006/relationships/hyperlink" Target="https://conjointly.com/kb/construct-validit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718010"/>
            <a:ext cx="10543505" cy="2192216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Threats to Validity</a:t>
            </a:r>
            <a:br>
              <a:rPr lang="en-US" sz="8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Other Issues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323840"/>
            <a:ext cx="9144000" cy="1205749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Tyson S. Barrett, PhD</a:t>
            </a:r>
          </a:p>
          <a:p>
            <a:pPr algn="l"/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by Carly Fox</a:t>
            </a:r>
            <a:endParaRPr lang="en-US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68284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 7610</a:t>
            </a:r>
          </a:p>
        </p:txBody>
      </p:sp>
    </p:spTree>
    <p:extLst>
      <p:ext uri="{BB962C8B-B14F-4D97-AF65-F5344CB8AC3E}">
        <p14:creationId xmlns:p14="http://schemas.microsoft.com/office/powerpoint/2010/main" val="205114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Internal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9694-CFBA-C14D-85AE-B0B1913BF857}"/>
              </a:ext>
            </a:extLst>
          </p:cNvPr>
          <p:cNvSpPr txBox="1"/>
          <p:nvPr/>
        </p:nvSpPr>
        <p:spPr>
          <a:xfrm>
            <a:off x="833394" y="2393456"/>
            <a:ext cx="3324885" cy="9618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Omitted Variable Bias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F15DE-F4DB-724D-A121-78F96B5D90F8}"/>
              </a:ext>
            </a:extLst>
          </p:cNvPr>
          <p:cNvSpPr txBox="1"/>
          <p:nvPr/>
        </p:nvSpPr>
        <p:spPr>
          <a:xfrm>
            <a:off x="8241358" y="2393456"/>
            <a:ext cx="332488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Calibration &amp; Contamination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2F0-77DC-084A-9B43-9D8005243A5F}"/>
              </a:ext>
            </a:extLst>
          </p:cNvPr>
          <p:cNvSpPr txBox="1"/>
          <p:nvPr/>
        </p:nvSpPr>
        <p:spPr>
          <a:xfrm>
            <a:off x="4537376" y="2393456"/>
            <a:ext cx="3324885" cy="96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r>
              <a:rPr lang="en-US" sz="2800" dirty="0"/>
              <a:t>Trends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4BB4-9E9B-F24F-B665-9FE2B2CF7BE4}"/>
              </a:ext>
            </a:extLst>
          </p:cNvPr>
          <p:cNvSpPr txBox="1"/>
          <p:nvPr/>
        </p:nvSpPr>
        <p:spPr>
          <a:xfrm>
            <a:off x="1735852" y="3585411"/>
            <a:ext cx="151996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Selection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Attrition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1CE2C-B14D-3448-AFF7-234E96862522}"/>
              </a:ext>
            </a:extLst>
          </p:cNvPr>
          <p:cNvSpPr txBox="1"/>
          <p:nvPr/>
        </p:nvSpPr>
        <p:spPr>
          <a:xfrm>
            <a:off x="5013307" y="3585411"/>
            <a:ext cx="2373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Maturation</a:t>
            </a:r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Seasonality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Testing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</a:rPr>
              <a:t>Regression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Outside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70899-973F-144D-BDFD-D27FBE7DC992}"/>
              </a:ext>
            </a:extLst>
          </p:cNvPr>
          <p:cNvSpPr txBox="1"/>
          <p:nvPr/>
        </p:nvSpPr>
        <p:spPr>
          <a:xfrm>
            <a:off x="8348828" y="3510438"/>
            <a:ext cx="310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Measurement Error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 frame of study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Hawthorne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John Henry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Spillovers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Intervening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C7F0F-290F-1A40-861F-849ACB8459A1}"/>
              </a:ext>
            </a:extLst>
          </p:cNvPr>
          <p:cNvSpPr txBox="1"/>
          <p:nvPr/>
        </p:nvSpPr>
        <p:spPr>
          <a:xfrm>
            <a:off x="1552423" y="3495049"/>
            <a:ext cx="34608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When change is expected naturally (e.g., kids in schools)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7FC97-7FAA-434C-B04F-3461909A780F}"/>
              </a:ext>
            </a:extLst>
          </p:cNvPr>
          <p:cNvSpPr txBox="1"/>
          <p:nvPr/>
        </p:nvSpPr>
        <p:spPr>
          <a:xfrm>
            <a:off x="7305247" y="3780352"/>
            <a:ext cx="47819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When certain times of the year produce different results (e.g., exercising in the winter)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2CEBB-67A0-AF4F-90A9-F2E47CB215BE}"/>
              </a:ext>
            </a:extLst>
          </p:cNvPr>
          <p:cNvSpPr txBox="1"/>
          <p:nvPr/>
        </p:nvSpPr>
        <p:spPr>
          <a:xfrm>
            <a:off x="330408" y="4385629"/>
            <a:ext cx="47819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When individuals improve just because they’ve taken the test before (e.g., practice effects)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A2C47-D8CD-4C48-A2FD-91C845E444F0}"/>
              </a:ext>
            </a:extLst>
          </p:cNvPr>
          <p:cNvSpPr txBox="1"/>
          <p:nvPr/>
        </p:nvSpPr>
        <p:spPr>
          <a:xfrm>
            <a:off x="7167238" y="4470526"/>
            <a:ext cx="478191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An extreme individual tends to be less extreme over time (e.g., luck, hot hand), so don’t select participants based on extreme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B41CB-3281-814F-A397-A7983F641DF5}"/>
              </a:ext>
            </a:extLst>
          </p:cNvPr>
          <p:cNvSpPr txBox="1"/>
          <p:nvPr/>
        </p:nvSpPr>
        <p:spPr>
          <a:xfrm>
            <a:off x="3843173" y="5864928"/>
            <a:ext cx="48469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Outside trends (e.g., recessions, cultural changes) occurring affect outcome or predictors</a:t>
            </a:r>
          </a:p>
        </p:txBody>
      </p:sp>
    </p:spTree>
    <p:extLst>
      <p:ext uri="{BB962C8B-B14F-4D97-AF65-F5344CB8AC3E}">
        <p14:creationId xmlns:p14="http://schemas.microsoft.com/office/powerpoint/2010/main" val="41882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9694-CFBA-C14D-85AE-B0B1913BF857}"/>
              </a:ext>
            </a:extLst>
          </p:cNvPr>
          <p:cNvSpPr txBox="1"/>
          <p:nvPr/>
        </p:nvSpPr>
        <p:spPr>
          <a:xfrm>
            <a:off x="833394" y="2393456"/>
            <a:ext cx="3324885" cy="9618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Omitted Variable Bias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F15DE-F4DB-724D-A121-78F96B5D90F8}"/>
              </a:ext>
            </a:extLst>
          </p:cNvPr>
          <p:cNvSpPr txBox="1"/>
          <p:nvPr/>
        </p:nvSpPr>
        <p:spPr>
          <a:xfrm>
            <a:off x="8241358" y="2393456"/>
            <a:ext cx="332488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Calibration &amp; Contamination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2F0-77DC-084A-9B43-9D8005243A5F}"/>
              </a:ext>
            </a:extLst>
          </p:cNvPr>
          <p:cNvSpPr txBox="1"/>
          <p:nvPr/>
        </p:nvSpPr>
        <p:spPr>
          <a:xfrm>
            <a:off x="4537376" y="2393456"/>
            <a:ext cx="3324885" cy="969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Trends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4BB4-9E9B-F24F-B665-9FE2B2CF7BE4}"/>
              </a:ext>
            </a:extLst>
          </p:cNvPr>
          <p:cNvSpPr txBox="1"/>
          <p:nvPr/>
        </p:nvSpPr>
        <p:spPr>
          <a:xfrm>
            <a:off x="1735852" y="3585411"/>
            <a:ext cx="1519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Selection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Attrition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1CE2C-B14D-3448-AFF7-234E96862522}"/>
              </a:ext>
            </a:extLst>
          </p:cNvPr>
          <p:cNvSpPr txBox="1"/>
          <p:nvPr/>
        </p:nvSpPr>
        <p:spPr>
          <a:xfrm>
            <a:off x="5013307" y="3585411"/>
            <a:ext cx="2373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Maturation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Seasonality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Testing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Regression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Outside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70899-973F-144D-BDFD-D27FBE7DC992}"/>
              </a:ext>
            </a:extLst>
          </p:cNvPr>
          <p:cNvSpPr txBox="1"/>
          <p:nvPr/>
        </p:nvSpPr>
        <p:spPr>
          <a:xfrm>
            <a:off x="8348828" y="3510438"/>
            <a:ext cx="31099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Measurement Error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Time frame of study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Hawthorne</a:t>
            </a:r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Spillovers</a:t>
            </a:r>
          </a:p>
          <a:p>
            <a:pPr algn="ctr"/>
            <a:r>
              <a:rPr lang="en-US" sz="2800" dirty="0">
                <a:solidFill>
                  <a:schemeClr val="accent3"/>
                </a:solidFill>
              </a:rPr>
              <a:t>Intervening 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7A7E9-EECF-D744-B70E-1A97DBEFF358}"/>
              </a:ext>
            </a:extLst>
          </p:cNvPr>
          <p:cNvSpPr txBox="1"/>
          <p:nvPr/>
        </p:nvSpPr>
        <p:spPr>
          <a:xfrm>
            <a:off x="4395908" y="3397237"/>
            <a:ext cx="38263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We’ll talk about this more in a moment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F1250-416B-9A4F-BB49-2A3C10E99965}"/>
              </a:ext>
            </a:extLst>
          </p:cNvPr>
          <p:cNvSpPr txBox="1"/>
          <p:nvPr/>
        </p:nvSpPr>
        <p:spPr>
          <a:xfrm>
            <a:off x="2004291" y="3910124"/>
            <a:ext cx="62370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If the study is too short then the effect may not have had time to show up, or if study is too long, it may have washed 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1CE406-118A-A346-ABA6-890C460EF43E}"/>
              </a:ext>
            </a:extLst>
          </p:cNvPr>
          <p:cNvSpPr txBox="1"/>
          <p:nvPr/>
        </p:nvSpPr>
        <p:spPr>
          <a:xfrm>
            <a:off x="4008582" y="4633526"/>
            <a:ext cx="423277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Observing people can change how they 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FFB24-FF74-584A-A318-5262F8FA6904}"/>
              </a:ext>
            </a:extLst>
          </p:cNvPr>
          <p:cNvSpPr txBox="1"/>
          <p:nvPr/>
        </p:nvSpPr>
        <p:spPr>
          <a:xfrm>
            <a:off x="4192708" y="5123510"/>
            <a:ext cx="42327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When the effects from one group spillover to the other group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1557B-617C-4948-89C3-85DCD7E5D909}"/>
              </a:ext>
            </a:extLst>
          </p:cNvPr>
          <p:cNvSpPr txBox="1"/>
          <p:nvPr/>
        </p:nvSpPr>
        <p:spPr>
          <a:xfrm>
            <a:off x="7386329" y="5846361"/>
            <a:ext cx="42327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Something outside of the study happens that is related to one of the predictors</a:t>
            </a:r>
          </a:p>
        </p:txBody>
      </p:sp>
    </p:spTree>
    <p:extLst>
      <p:ext uri="{BB962C8B-B14F-4D97-AF65-F5344CB8AC3E}">
        <p14:creationId xmlns:p14="http://schemas.microsoft.com/office/powerpoint/2010/main" val="23288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393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External Validity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F0CAE-0F28-4846-9279-97DC0437F345}"/>
              </a:ext>
            </a:extLst>
          </p:cNvPr>
          <p:cNvSpPr txBox="1"/>
          <p:nvPr/>
        </p:nvSpPr>
        <p:spPr>
          <a:xfrm>
            <a:off x="833394" y="2336799"/>
            <a:ext cx="9593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Whether findings are generalizable to the entire population being studied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98A2A-4FB8-1743-892E-777A5131DBA4}"/>
              </a:ext>
            </a:extLst>
          </p:cNvPr>
          <p:cNvSpPr txBox="1"/>
          <p:nvPr/>
        </p:nvSpPr>
        <p:spPr>
          <a:xfrm>
            <a:off x="3013176" y="4148939"/>
            <a:ext cx="2723759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Lab vs. real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833BC-0646-6A44-9BEE-4DD462EDCEDF}"/>
              </a:ext>
            </a:extLst>
          </p:cNvPr>
          <p:cNvSpPr txBox="1"/>
          <p:nvPr/>
        </p:nvSpPr>
        <p:spPr>
          <a:xfrm>
            <a:off x="3013176" y="4696187"/>
            <a:ext cx="4262129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Study volunteers are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WEIRD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30A58-8C95-994F-9644-6A26B387A151}"/>
              </a:ext>
            </a:extLst>
          </p:cNvPr>
          <p:cNvSpPr txBox="1"/>
          <p:nvPr/>
        </p:nvSpPr>
        <p:spPr>
          <a:xfrm>
            <a:off x="3013176" y="5244264"/>
            <a:ext cx="417550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Not everyone takes surveys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72C6E-7314-6549-86A0-F86634464AA5}"/>
              </a:ext>
            </a:extLst>
          </p:cNvPr>
          <p:cNvSpPr txBox="1"/>
          <p:nvPr/>
        </p:nvSpPr>
        <p:spPr>
          <a:xfrm>
            <a:off x="3013176" y="5792341"/>
            <a:ext cx="570701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 results in Utah apply to California?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B7F59-C66F-0F46-A314-239542A9E35B}"/>
              </a:ext>
            </a:extLst>
          </p:cNvPr>
          <p:cNvSpPr txBox="1"/>
          <p:nvPr/>
        </p:nvSpPr>
        <p:spPr>
          <a:xfrm>
            <a:off x="7275305" y="4290156"/>
            <a:ext cx="1444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Western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Educated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Industrialized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Rich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Democratic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0A60C-E899-3849-B5B9-E4E7E3213150}"/>
              </a:ext>
            </a:extLst>
          </p:cNvPr>
          <p:cNvSpPr txBox="1"/>
          <p:nvPr/>
        </p:nvSpPr>
        <p:spPr>
          <a:xfrm rot="16200000">
            <a:off x="1534964" y="4896241"/>
            <a:ext cx="215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CONSIDER</a:t>
            </a:r>
          </a:p>
        </p:txBody>
      </p:sp>
    </p:spTree>
    <p:extLst>
      <p:ext uri="{BB962C8B-B14F-4D97-AF65-F5344CB8AC3E}">
        <p14:creationId xmlns:p14="http://schemas.microsoft.com/office/powerpoint/2010/main" val="31442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837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Construct Validity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900E8-AB54-BA4C-BE01-BAF514AA7044}"/>
              </a:ext>
            </a:extLst>
          </p:cNvPr>
          <p:cNvSpPr txBox="1"/>
          <p:nvPr/>
        </p:nvSpPr>
        <p:spPr>
          <a:xfrm>
            <a:off x="833394" y="2336799"/>
            <a:ext cx="9593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Whether you are measuring the thing you want to measure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F6EEF-A703-3D43-A56D-4859DB323F35}"/>
              </a:ext>
            </a:extLst>
          </p:cNvPr>
          <p:cNvSpPr txBox="1"/>
          <p:nvPr/>
        </p:nvSpPr>
        <p:spPr>
          <a:xfrm>
            <a:off x="2286303" y="4762689"/>
            <a:ext cx="7619394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Do school assessments test the quality of learning?</a:t>
            </a:r>
          </a:p>
        </p:txBody>
      </p:sp>
    </p:spTree>
    <p:extLst>
      <p:ext uri="{BB962C8B-B14F-4D97-AF65-F5344CB8AC3E}">
        <p14:creationId xmlns:p14="http://schemas.microsoft.com/office/powerpoint/2010/main" val="7061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853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Statistical Validity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A673E-4FA6-3942-98D4-2EE3D394CB0E}"/>
              </a:ext>
            </a:extLst>
          </p:cNvPr>
          <p:cNvSpPr txBox="1"/>
          <p:nvPr/>
        </p:nvSpPr>
        <p:spPr>
          <a:xfrm>
            <a:off x="833394" y="2115127"/>
            <a:ext cx="9593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Are you using the correct statistics, avoiding p-hacking, assumptions hold, have enough statistical power, etc.?</a:t>
            </a:r>
          </a:p>
        </p:txBody>
      </p:sp>
    </p:spTree>
    <p:extLst>
      <p:ext uri="{BB962C8B-B14F-4D97-AF65-F5344CB8AC3E}">
        <p14:creationId xmlns:p14="http://schemas.microsoft.com/office/powerpoint/2010/main" val="311634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1EAB5-A9B5-3042-8EE3-EA76294640DB}"/>
              </a:ext>
            </a:extLst>
          </p:cNvPr>
          <p:cNvSpPr txBox="1"/>
          <p:nvPr/>
        </p:nvSpPr>
        <p:spPr>
          <a:xfrm>
            <a:off x="833394" y="4905599"/>
            <a:ext cx="31291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Review of Causation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2032339"/>
            <a:ext cx="3562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Four Threats to Validity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AB414-2C50-1D4F-914F-0008D918BB9B}"/>
              </a:ext>
            </a:extLst>
          </p:cNvPr>
          <p:cNvSpPr txBox="1"/>
          <p:nvPr/>
        </p:nvSpPr>
        <p:spPr>
          <a:xfrm>
            <a:off x="833394" y="2843484"/>
            <a:ext cx="30703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Measurement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CC7EE-1DD3-6343-9598-4E5EF7D97215}"/>
              </a:ext>
            </a:extLst>
          </p:cNvPr>
          <p:cNvSpPr txBox="1"/>
          <p:nvPr/>
        </p:nvSpPr>
        <p:spPr>
          <a:xfrm>
            <a:off x="833394" y="3659098"/>
            <a:ext cx="369530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Reproducibility and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Replicability in 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A97F81-D5F6-4841-92CE-A3772A86BCB9}"/>
              </a:ext>
            </a:extLst>
          </p:cNvPr>
          <p:cNvSpPr/>
          <p:nvPr/>
        </p:nvSpPr>
        <p:spPr>
          <a:xfrm>
            <a:off x="4322619" y="1555715"/>
            <a:ext cx="6797964" cy="2332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When the measure is imperfectly measuring the construct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3AABC-74A3-8546-A6E4-DCA6EE9435EF}"/>
              </a:ext>
            </a:extLst>
          </p:cNvPr>
          <p:cNvSpPr/>
          <p:nvPr/>
        </p:nvSpPr>
        <p:spPr>
          <a:xfrm>
            <a:off x="1205467" y="4000812"/>
            <a:ext cx="4696570" cy="27140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Random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statistical power by increasing SEs (when sample big)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Happens when the reliability isn’t perfect but is not related to anything relevant to the 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E1202-CF55-C340-BFF0-C28B3AB07C77}"/>
              </a:ext>
            </a:extLst>
          </p:cNvPr>
          <p:cNvSpPr/>
          <p:nvPr/>
        </p:nvSpPr>
        <p:spPr>
          <a:xfrm>
            <a:off x="6424012" y="4000811"/>
            <a:ext cx="4696570" cy="2714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Systematic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Biases your coefficients and 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Happens when the reliability of the measure varies by other factors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6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2032339"/>
            <a:ext cx="3562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Four Threats to Validity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AB414-2C50-1D4F-914F-0008D918BB9B}"/>
              </a:ext>
            </a:extLst>
          </p:cNvPr>
          <p:cNvSpPr txBox="1"/>
          <p:nvPr/>
        </p:nvSpPr>
        <p:spPr>
          <a:xfrm>
            <a:off x="833394" y="2843484"/>
            <a:ext cx="30703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Measurement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CC7EE-1DD3-6343-9598-4E5EF7D97215}"/>
              </a:ext>
            </a:extLst>
          </p:cNvPr>
          <p:cNvSpPr txBox="1"/>
          <p:nvPr/>
        </p:nvSpPr>
        <p:spPr>
          <a:xfrm>
            <a:off x="833394" y="3659098"/>
            <a:ext cx="369530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Reproducibility and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Replicability in 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A97F81-D5F6-4841-92CE-A3772A86BCB9}"/>
              </a:ext>
            </a:extLst>
          </p:cNvPr>
          <p:cNvSpPr/>
          <p:nvPr/>
        </p:nvSpPr>
        <p:spPr>
          <a:xfrm>
            <a:off x="5089237" y="1555715"/>
            <a:ext cx="6031345" cy="14276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We measure it with reliability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C36A6-F482-374C-9FE3-099BF2259507}"/>
              </a:ext>
            </a:extLst>
          </p:cNvPr>
          <p:cNvSpPr txBox="1"/>
          <p:nvPr/>
        </p:nvSpPr>
        <p:spPr>
          <a:xfrm>
            <a:off x="5089237" y="3043538"/>
            <a:ext cx="603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Cronbach’s alpha and the like</a:t>
            </a:r>
          </a:p>
          <a:p>
            <a:endParaRPr lang="en-US" sz="1050" dirty="0"/>
          </a:p>
          <a:p>
            <a:r>
              <a:rPr lang="en-US" sz="2400" dirty="0"/>
              <a:t>This is covered in depth in our psychometrics class</a:t>
            </a:r>
          </a:p>
        </p:txBody>
      </p:sp>
    </p:spTree>
    <p:extLst>
      <p:ext uri="{BB962C8B-B14F-4D97-AF65-F5344CB8AC3E}">
        <p14:creationId xmlns:p14="http://schemas.microsoft.com/office/powerpoint/2010/main" val="205387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1EAB5-A9B5-3042-8EE3-EA76294640DB}"/>
              </a:ext>
            </a:extLst>
          </p:cNvPr>
          <p:cNvSpPr txBox="1"/>
          <p:nvPr/>
        </p:nvSpPr>
        <p:spPr>
          <a:xfrm>
            <a:off x="833394" y="4905599"/>
            <a:ext cx="31291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Review of Causation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2032339"/>
            <a:ext cx="3562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Four Threats to Validity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AB414-2C50-1D4F-914F-0008D918BB9B}"/>
              </a:ext>
            </a:extLst>
          </p:cNvPr>
          <p:cNvSpPr txBox="1"/>
          <p:nvPr/>
        </p:nvSpPr>
        <p:spPr>
          <a:xfrm>
            <a:off x="833394" y="2843484"/>
            <a:ext cx="30703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Measurement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CC7EE-1DD3-6343-9598-4E5EF7D97215}"/>
              </a:ext>
            </a:extLst>
          </p:cNvPr>
          <p:cNvSpPr txBox="1"/>
          <p:nvPr/>
        </p:nvSpPr>
        <p:spPr>
          <a:xfrm>
            <a:off x="833394" y="3659098"/>
            <a:ext cx="369530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Reproducibility and </a:t>
            </a:r>
          </a:p>
          <a:p>
            <a:r>
              <a:rPr lang="en-US" sz="2800" dirty="0"/>
              <a:t>Replicability in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167CB-76A8-504B-BEBD-FC5CB1E9F038}"/>
              </a:ext>
            </a:extLst>
          </p:cNvPr>
          <p:cNvSpPr txBox="1"/>
          <p:nvPr/>
        </p:nvSpPr>
        <p:spPr>
          <a:xfrm>
            <a:off x="4528701" y="3720652"/>
            <a:ext cx="712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many steps in the research process that can make a study difficult to </a:t>
            </a:r>
            <a:r>
              <a:rPr lang="en-US" sz="2400" dirty="0">
                <a:solidFill>
                  <a:schemeClr val="accent3"/>
                </a:solidFill>
              </a:rPr>
              <a:t>replicate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5"/>
                </a:solidFill>
              </a:rPr>
              <a:t>reproduce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8C062-0057-D44A-A12D-9483C30EC0F2}"/>
              </a:ext>
            </a:extLst>
          </p:cNvPr>
          <p:cNvSpPr txBox="1"/>
          <p:nvPr/>
        </p:nvSpPr>
        <p:spPr>
          <a:xfrm>
            <a:off x="5532464" y="4613203"/>
            <a:ext cx="3833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Replication is often defined as the ability to obtain consistent results across studies aimed at answering the same research question using independent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08963-A7EF-314A-A65A-F79A497699C4}"/>
              </a:ext>
            </a:extLst>
          </p:cNvPr>
          <p:cNvSpPr txBox="1"/>
          <p:nvPr/>
        </p:nvSpPr>
        <p:spPr>
          <a:xfrm>
            <a:off x="0" y="6596390"/>
            <a:ext cx="10770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www.nationalacademies.org</a:t>
            </a:r>
            <a:r>
              <a:rPr lang="en-US" sz="1100" dirty="0"/>
              <a:t>/news/2019/05/new-report-examines-reproducibility-and-replicability-in-science-recommends-ways-to-improve-transparency-and-rigor-in-research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479A3-56EB-C54C-8137-6F55AFCCB7CB}"/>
              </a:ext>
            </a:extLst>
          </p:cNvPr>
          <p:cNvSpPr txBox="1"/>
          <p:nvPr/>
        </p:nvSpPr>
        <p:spPr>
          <a:xfrm>
            <a:off x="8075010" y="2753128"/>
            <a:ext cx="383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Reproducibility refers to the ability to obtain consistent results using the same data and same 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BC680-79D6-EA4D-91C8-09CD17A6EBBE}"/>
              </a:ext>
            </a:extLst>
          </p:cNvPr>
          <p:cNvSpPr txBox="1"/>
          <p:nvPr/>
        </p:nvSpPr>
        <p:spPr>
          <a:xfrm>
            <a:off x="5589297" y="1161371"/>
            <a:ext cx="5181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Using tools like </a:t>
            </a:r>
            <a:r>
              <a:rPr lang="en-US" dirty="0" err="1"/>
              <a:t>RMarkdown</a:t>
            </a:r>
            <a:r>
              <a:rPr lang="en-US" dirty="0"/>
              <a:t> (having code and output tied together), good data practices, and using data dictionaries are fairly easy ways to avoid reproducibility problems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A5B5FB-95EC-024D-B856-8E7D97539A32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9522691" y="2398196"/>
            <a:ext cx="468865" cy="35493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5A11C9-B68C-9548-8FCE-F9313E1A4A4D}"/>
              </a:ext>
            </a:extLst>
          </p:cNvPr>
          <p:cNvCxnSpPr>
            <a:cxnSpLocks/>
          </p:cNvCxnSpPr>
          <p:nvPr/>
        </p:nvCxnSpPr>
        <p:spPr>
          <a:xfrm flipH="1">
            <a:off x="4632038" y="5351867"/>
            <a:ext cx="75341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E9AE61-3FDD-7848-B245-5E96B3E58771}"/>
              </a:ext>
            </a:extLst>
          </p:cNvPr>
          <p:cNvSpPr txBox="1"/>
          <p:nvPr/>
        </p:nvSpPr>
        <p:spPr>
          <a:xfrm>
            <a:off x="437526" y="5165223"/>
            <a:ext cx="41210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“Why Most Published Research Is False”</a:t>
            </a:r>
          </a:p>
        </p:txBody>
      </p:sp>
    </p:spTree>
    <p:extLst>
      <p:ext uri="{BB962C8B-B14F-4D97-AF65-F5344CB8AC3E}">
        <p14:creationId xmlns:p14="http://schemas.microsoft.com/office/powerpoint/2010/main" val="13159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33B6-1060-4ABD-AA69-87A62FBD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Check Out These Resources!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565F-4731-4722-B89C-8879651A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Note that this lecture was just an introduction to these ideas and approaches!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3"/>
                </a:solidFill>
                <a:hlinkClick r:id="rId3"/>
              </a:rPr>
              <a:t>Internal &amp; External Validity with Example Questions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3"/>
                </a:solidFill>
                <a:hlinkClick r:id="rId4"/>
              </a:rPr>
              <a:t>More on Construct Validity…</a:t>
            </a:r>
            <a:endParaRPr lang="en-US" sz="3200" dirty="0">
              <a:solidFill>
                <a:schemeClr val="accent4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4"/>
                </a:solidFill>
                <a:hlinkClick r:id="rId5"/>
              </a:rPr>
              <a:t>Measurement Error</a:t>
            </a:r>
            <a:endParaRPr lang="en-US" sz="3200" dirty="0">
              <a:solidFill>
                <a:schemeClr val="accent4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4"/>
                </a:solidFill>
                <a:hlinkClick r:id="rId6"/>
              </a:rPr>
              <a:t>The Reproducibility Crisis</a:t>
            </a:r>
            <a:endParaRPr lang="en-US" sz="32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9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rock near the ocean&#10;&#10;Description automatically generated">
            <a:extLst>
              <a:ext uri="{FF2B5EF4-FFF2-40B4-BE49-F238E27FC236}">
                <a16:creationId xmlns:a16="http://schemas.microsoft.com/office/drawing/2014/main" id="{62C0DD5C-2BBC-CF49-B6D7-57190FA54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44" b="2460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41EF6D-D48B-7945-97E3-C0E088455771}"/>
              </a:ext>
            </a:extLst>
          </p:cNvPr>
          <p:cNvSpPr txBox="1"/>
          <p:nvPr/>
        </p:nvSpPr>
        <p:spPr>
          <a:xfrm rot="18838987">
            <a:off x="-1047932" y="3015935"/>
            <a:ext cx="8446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1D4C50"/>
                </a:solidFill>
                <a:latin typeface="Calibri" panose="020F0502020204030204"/>
              </a:rPr>
              <a:t>Final_final_v2_FINAL.docx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D4C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7F38B-B94C-8048-A11F-CDB47BF8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347" y="206512"/>
            <a:ext cx="4833731" cy="64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/>
                </a:solidFill>
                <a:latin typeface="Georgia" panose="02040502050405020303" pitchFamily="18" charset="0"/>
              </a:rPr>
              <a:t>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2032339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AB414-2C50-1D4F-914F-0008D918BB9B}"/>
              </a:ext>
            </a:extLst>
          </p:cNvPr>
          <p:cNvSpPr txBox="1"/>
          <p:nvPr/>
        </p:nvSpPr>
        <p:spPr>
          <a:xfrm>
            <a:off x="833394" y="2843484"/>
            <a:ext cx="30703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Measurement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CC7EE-1DD3-6343-9598-4E5EF7D97215}"/>
              </a:ext>
            </a:extLst>
          </p:cNvPr>
          <p:cNvSpPr txBox="1"/>
          <p:nvPr/>
        </p:nvSpPr>
        <p:spPr>
          <a:xfrm>
            <a:off x="833394" y="3659098"/>
            <a:ext cx="369530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Reproducibility and </a:t>
            </a:r>
          </a:p>
          <a:p>
            <a:r>
              <a:rPr lang="en-US" sz="2800" dirty="0"/>
              <a:t>Replicability in Research</a:t>
            </a:r>
          </a:p>
        </p:txBody>
      </p:sp>
    </p:spTree>
    <p:extLst>
      <p:ext uri="{BB962C8B-B14F-4D97-AF65-F5344CB8AC3E}">
        <p14:creationId xmlns:p14="http://schemas.microsoft.com/office/powerpoint/2010/main" val="336968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2032339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AB414-2C50-1D4F-914F-0008D918BB9B}"/>
              </a:ext>
            </a:extLst>
          </p:cNvPr>
          <p:cNvSpPr txBox="1"/>
          <p:nvPr/>
        </p:nvSpPr>
        <p:spPr>
          <a:xfrm>
            <a:off x="833394" y="2843484"/>
            <a:ext cx="30703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Measurement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CC7EE-1DD3-6343-9598-4E5EF7D97215}"/>
              </a:ext>
            </a:extLst>
          </p:cNvPr>
          <p:cNvSpPr txBox="1"/>
          <p:nvPr/>
        </p:nvSpPr>
        <p:spPr>
          <a:xfrm>
            <a:off x="833394" y="3659098"/>
            <a:ext cx="369530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Reproducibility and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Replicability in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4900245" y="1766272"/>
            <a:ext cx="64479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  <a:p>
            <a:pPr marL="514350" indent="-514350">
              <a:buAutoNum type="arabicPeriod"/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External Validity</a:t>
            </a:r>
          </a:p>
          <a:p>
            <a:pPr marL="514350" indent="-514350">
              <a:buAutoNum type="arabicPeriod"/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Construct Validity</a:t>
            </a:r>
          </a:p>
          <a:p>
            <a:pPr marL="514350" indent="-514350">
              <a:buAutoNum type="arabicPeriod"/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Statistical Validity</a:t>
            </a:r>
          </a:p>
        </p:txBody>
      </p:sp>
    </p:spTree>
    <p:extLst>
      <p:ext uri="{BB962C8B-B14F-4D97-AF65-F5344CB8AC3E}">
        <p14:creationId xmlns:p14="http://schemas.microsoft.com/office/powerpoint/2010/main" val="234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9694-CFBA-C14D-85AE-B0B1913BF857}"/>
              </a:ext>
            </a:extLst>
          </p:cNvPr>
          <p:cNvSpPr txBox="1"/>
          <p:nvPr/>
        </p:nvSpPr>
        <p:spPr>
          <a:xfrm>
            <a:off x="833394" y="2393456"/>
            <a:ext cx="3324885" cy="961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2800" dirty="0"/>
              <a:t>Omitted Variable Bias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F15DE-F4DB-724D-A121-78F96B5D90F8}"/>
              </a:ext>
            </a:extLst>
          </p:cNvPr>
          <p:cNvSpPr txBox="1"/>
          <p:nvPr/>
        </p:nvSpPr>
        <p:spPr>
          <a:xfrm>
            <a:off x="8241358" y="2393456"/>
            <a:ext cx="332488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Calibration &amp; Contamination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2F0-77DC-084A-9B43-9D8005243A5F}"/>
              </a:ext>
            </a:extLst>
          </p:cNvPr>
          <p:cNvSpPr txBox="1"/>
          <p:nvPr/>
        </p:nvSpPr>
        <p:spPr>
          <a:xfrm>
            <a:off x="4537376" y="2393456"/>
            <a:ext cx="3324885" cy="96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r>
              <a:rPr lang="en-US" sz="2800" dirty="0"/>
              <a:t>Trends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4BB4-9E9B-F24F-B665-9FE2B2CF7BE4}"/>
              </a:ext>
            </a:extLst>
          </p:cNvPr>
          <p:cNvSpPr txBox="1"/>
          <p:nvPr/>
        </p:nvSpPr>
        <p:spPr>
          <a:xfrm>
            <a:off x="1735852" y="3585411"/>
            <a:ext cx="1519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Selection</a:t>
            </a:r>
          </a:p>
          <a:p>
            <a:pPr algn="ctr"/>
            <a:r>
              <a:rPr lang="en-US" sz="2800" dirty="0"/>
              <a:t>Attrition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1CE2C-B14D-3448-AFF7-234E96862522}"/>
              </a:ext>
            </a:extLst>
          </p:cNvPr>
          <p:cNvSpPr txBox="1"/>
          <p:nvPr/>
        </p:nvSpPr>
        <p:spPr>
          <a:xfrm>
            <a:off x="5013307" y="3585411"/>
            <a:ext cx="2373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Maturation</a:t>
            </a:r>
          </a:p>
          <a:p>
            <a:pPr algn="ctr"/>
            <a:r>
              <a:rPr lang="en-US" sz="2800" dirty="0"/>
              <a:t>Seasonality</a:t>
            </a:r>
          </a:p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Regression</a:t>
            </a:r>
          </a:p>
          <a:p>
            <a:pPr algn="ctr"/>
            <a:r>
              <a:rPr lang="en-US" sz="2800" dirty="0"/>
              <a:t>Outside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70899-973F-144D-BDFD-D27FBE7DC992}"/>
              </a:ext>
            </a:extLst>
          </p:cNvPr>
          <p:cNvSpPr txBox="1"/>
          <p:nvPr/>
        </p:nvSpPr>
        <p:spPr>
          <a:xfrm>
            <a:off x="8348828" y="3510438"/>
            <a:ext cx="310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Measurement Error</a:t>
            </a:r>
          </a:p>
          <a:p>
            <a:pPr algn="ctr"/>
            <a:r>
              <a:rPr lang="en-US" sz="2800" dirty="0"/>
              <a:t>Time frame of study</a:t>
            </a:r>
          </a:p>
          <a:p>
            <a:pPr algn="ctr"/>
            <a:r>
              <a:rPr lang="en-US" sz="2800" dirty="0"/>
              <a:t>Hawthorne</a:t>
            </a:r>
          </a:p>
          <a:p>
            <a:pPr algn="ctr"/>
            <a:r>
              <a:rPr lang="en-US" sz="2800" dirty="0"/>
              <a:t>John Henry</a:t>
            </a:r>
          </a:p>
          <a:p>
            <a:pPr algn="ctr"/>
            <a:r>
              <a:rPr lang="en-US" sz="2800" dirty="0"/>
              <a:t>Spillovers</a:t>
            </a:r>
          </a:p>
          <a:p>
            <a:pPr algn="ctr"/>
            <a:r>
              <a:rPr lang="en-US" sz="2800" dirty="0"/>
              <a:t>Intervening Events</a:t>
            </a:r>
          </a:p>
        </p:txBody>
      </p:sp>
    </p:spTree>
    <p:extLst>
      <p:ext uri="{BB962C8B-B14F-4D97-AF65-F5344CB8AC3E}">
        <p14:creationId xmlns:p14="http://schemas.microsoft.com/office/powerpoint/2010/main" val="116743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AAE11-F54B-824D-91E1-A928CD6B115D}"/>
              </a:ext>
            </a:extLst>
          </p:cNvPr>
          <p:cNvSpPr txBox="1"/>
          <p:nvPr/>
        </p:nvSpPr>
        <p:spPr>
          <a:xfrm>
            <a:off x="833394" y="2336799"/>
            <a:ext cx="981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Whether the studied relationships/effects are valid</a:t>
            </a:r>
          </a:p>
        </p:txBody>
      </p:sp>
    </p:spTree>
    <p:extLst>
      <p:ext uri="{BB962C8B-B14F-4D97-AF65-F5344CB8AC3E}">
        <p14:creationId xmlns:p14="http://schemas.microsoft.com/office/powerpoint/2010/main" val="399478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9694-CFBA-C14D-85AE-B0B1913BF857}"/>
              </a:ext>
            </a:extLst>
          </p:cNvPr>
          <p:cNvSpPr txBox="1"/>
          <p:nvPr/>
        </p:nvSpPr>
        <p:spPr>
          <a:xfrm>
            <a:off x="833394" y="2393456"/>
            <a:ext cx="3324885" cy="961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2800" dirty="0"/>
              <a:t>Omitted Variable Bias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F15DE-F4DB-724D-A121-78F96B5D90F8}"/>
              </a:ext>
            </a:extLst>
          </p:cNvPr>
          <p:cNvSpPr txBox="1"/>
          <p:nvPr/>
        </p:nvSpPr>
        <p:spPr>
          <a:xfrm>
            <a:off x="8241358" y="2393456"/>
            <a:ext cx="332488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Calibration &amp; Contamination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2F0-77DC-084A-9B43-9D8005243A5F}"/>
              </a:ext>
            </a:extLst>
          </p:cNvPr>
          <p:cNvSpPr txBox="1"/>
          <p:nvPr/>
        </p:nvSpPr>
        <p:spPr>
          <a:xfrm>
            <a:off x="4537376" y="2393456"/>
            <a:ext cx="3324885" cy="969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Trends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4BB4-9E9B-F24F-B665-9FE2B2CF7BE4}"/>
              </a:ext>
            </a:extLst>
          </p:cNvPr>
          <p:cNvSpPr txBox="1"/>
          <p:nvPr/>
        </p:nvSpPr>
        <p:spPr>
          <a:xfrm>
            <a:off x="1735852" y="3585411"/>
            <a:ext cx="1519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Selection</a:t>
            </a:r>
          </a:p>
          <a:p>
            <a:pPr algn="ctr"/>
            <a:r>
              <a:rPr lang="en-US" sz="2800" dirty="0">
                <a:solidFill>
                  <a:schemeClr val="accent4"/>
                </a:solidFill>
              </a:rPr>
              <a:t>Attrition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1CE2C-B14D-3448-AFF7-234E96862522}"/>
              </a:ext>
            </a:extLst>
          </p:cNvPr>
          <p:cNvSpPr txBox="1"/>
          <p:nvPr/>
        </p:nvSpPr>
        <p:spPr>
          <a:xfrm>
            <a:off x="5013307" y="3585411"/>
            <a:ext cx="2373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Maturation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Seasonality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Testing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Regression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Outside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70899-973F-144D-BDFD-D27FBE7DC992}"/>
              </a:ext>
            </a:extLst>
          </p:cNvPr>
          <p:cNvSpPr txBox="1"/>
          <p:nvPr/>
        </p:nvSpPr>
        <p:spPr>
          <a:xfrm>
            <a:off x="8348828" y="3510438"/>
            <a:ext cx="310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Measurement Error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 frame of study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Hawthorne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John Henry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Spillovers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Intervening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4C49D-32EE-F544-9629-56E4F3082E6A}"/>
              </a:ext>
            </a:extLst>
          </p:cNvPr>
          <p:cNvSpPr txBox="1"/>
          <p:nvPr/>
        </p:nvSpPr>
        <p:spPr>
          <a:xfrm>
            <a:off x="3843173" y="3518133"/>
            <a:ext cx="71366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When the participant, instead of the researcher, can select their level or group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A4938-3E03-8F4B-ABC3-C0E234B33077}"/>
              </a:ext>
            </a:extLst>
          </p:cNvPr>
          <p:cNvSpPr txBox="1"/>
          <p:nvPr/>
        </p:nvSpPr>
        <p:spPr>
          <a:xfrm>
            <a:off x="699306" y="4750532"/>
            <a:ext cx="713668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When the participant chooses when to start or stop their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6562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9694-CFBA-C14D-85AE-B0B1913BF857}"/>
              </a:ext>
            </a:extLst>
          </p:cNvPr>
          <p:cNvSpPr txBox="1"/>
          <p:nvPr/>
        </p:nvSpPr>
        <p:spPr>
          <a:xfrm>
            <a:off x="833394" y="2393456"/>
            <a:ext cx="3324885" cy="961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2800" dirty="0"/>
              <a:t>Omitted Variable Bias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F15DE-F4DB-724D-A121-78F96B5D90F8}"/>
              </a:ext>
            </a:extLst>
          </p:cNvPr>
          <p:cNvSpPr txBox="1"/>
          <p:nvPr/>
        </p:nvSpPr>
        <p:spPr>
          <a:xfrm>
            <a:off x="8241358" y="2393456"/>
            <a:ext cx="332488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Calibration &amp; Contamination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2F0-77DC-084A-9B43-9D8005243A5F}"/>
              </a:ext>
            </a:extLst>
          </p:cNvPr>
          <p:cNvSpPr txBox="1"/>
          <p:nvPr/>
        </p:nvSpPr>
        <p:spPr>
          <a:xfrm>
            <a:off x="4537376" y="2393456"/>
            <a:ext cx="3324885" cy="969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Trends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4BB4-9E9B-F24F-B665-9FE2B2CF7BE4}"/>
              </a:ext>
            </a:extLst>
          </p:cNvPr>
          <p:cNvSpPr txBox="1"/>
          <p:nvPr/>
        </p:nvSpPr>
        <p:spPr>
          <a:xfrm>
            <a:off x="1735852" y="3585411"/>
            <a:ext cx="1519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Selection</a:t>
            </a:r>
          </a:p>
          <a:p>
            <a:pPr algn="ctr"/>
            <a:r>
              <a:rPr lang="en-US" sz="2800" dirty="0">
                <a:solidFill>
                  <a:schemeClr val="accent4"/>
                </a:solidFill>
              </a:rPr>
              <a:t>Attrition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1CE2C-B14D-3448-AFF7-234E96862522}"/>
              </a:ext>
            </a:extLst>
          </p:cNvPr>
          <p:cNvSpPr txBox="1"/>
          <p:nvPr/>
        </p:nvSpPr>
        <p:spPr>
          <a:xfrm>
            <a:off x="5013307" y="3585411"/>
            <a:ext cx="2373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Maturation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Seasonality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Testing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Regression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Outside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70899-973F-144D-BDFD-D27FBE7DC992}"/>
              </a:ext>
            </a:extLst>
          </p:cNvPr>
          <p:cNvSpPr txBox="1"/>
          <p:nvPr/>
        </p:nvSpPr>
        <p:spPr>
          <a:xfrm>
            <a:off x="8348828" y="3510438"/>
            <a:ext cx="310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Measurement Error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 frame of study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Hawthorne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John Henry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Spillovers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Intervening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4C49D-32EE-F544-9629-56E4F3082E6A}"/>
              </a:ext>
            </a:extLst>
          </p:cNvPr>
          <p:cNvSpPr txBox="1"/>
          <p:nvPr/>
        </p:nvSpPr>
        <p:spPr>
          <a:xfrm>
            <a:off x="3843173" y="3518133"/>
            <a:ext cx="71366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When the participant, instead of the researcher, can select their level or group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A4938-3E03-8F4B-ABC3-C0E234B33077}"/>
              </a:ext>
            </a:extLst>
          </p:cNvPr>
          <p:cNvSpPr txBox="1"/>
          <p:nvPr/>
        </p:nvSpPr>
        <p:spPr>
          <a:xfrm>
            <a:off x="699306" y="4750532"/>
            <a:ext cx="713668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When the participant chooses when to start or stop their participation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DAED4-A98C-594D-812D-FF5D50A28DC2}"/>
              </a:ext>
            </a:extLst>
          </p:cNvPr>
          <p:cNvSpPr/>
          <p:nvPr/>
        </p:nvSpPr>
        <p:spPr>
          <a:xfrm>
            <a:off x="6096000" y="75269"/>
            <a:ext cx="6031345" cy="33498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Only a problem if either are based on another factor that influences the predictors or outcome</a:t>
            </a:r>
          </a:p>
        </p:txBody>
      </p:sp>
    </p:spTree>
    <p:extLst>
      <p:ext uri="{BB962C8B-B14F-4D97-AF65-F5344CB8AC3E}">
        <p14:creationId xmlns:p14="http://schemas.microsoft.com/office/powerpoint/2010/main" val="241866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0D68DB-79E8-E24E-B9B2-BEEB008523E6}"/>
              </a:ext>
            </a:extLst>
          </p:cNvPr>
          <p:cNvSpPr txBox="1"/>
          <p:nvPr/>
        </p:nvSpPr>
        <p:spPr>
          <a:xfrm>
            <a:off x="833394" y="1429181"/>
            <a:ext cx="35625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Four Threats to Validity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05626-E4AE-9946-97D9-2A088AC2D03E}"/>
              </a:ext>
            </a:extLst>
          </p:cNvPr>
          <p:cNvSpPr txBox="1"/>
          <p:nvPr/>
        </p:nvSpPr>
        <p:spPr>
          <a:xfrm>
            <a:off x="699306" y="464906"/>
            <a:ext cx="527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Internal Validity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9694-CFBA-C14D-85AE-B0B1913BF857}"/>
              </a:ext>
            </a:extLst>
          </p:cNvPr>
          <p:cNvSpPr txBox="1"/>
          <p:nvPr/>
        </p:nvSpPr>
        <p:spPr>
          <a:xfrm>
            <a:off x="833394" y="2393456"/>
            <a:ext cx="3324885" cy="9618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Omitted Variable Bias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F15DE-F4DB-724D-A121-78F96B5D90F8}"/>
              </a:ext>
            </a:extLst>
          </p:cNvPr>
          <p:cNvSpPr txBox="1"/>
          <p:nvPr/>
        </p:nvSpPr>
        <p:spPr>
          <a:xfrm>
            <a:off x="8241358" y="2393456"/>
            <a:ext cx="332488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Calibration &amp; Contamination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2F0-77DC-084A-9B43-9D8005243A5F}"/>
              </a:ext>
            </a:extLst>
          </p:cNvPr>
          <p:cNvSpPr txBox="1"/>
          <p:nvPr/>
        </p:nvSpPr>
        <p:spPr>
          <a:xfrm>
            <a:off x="4537376" y="2393456"/>
            <a:ext cx="3324885" cy="96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r>
              <a:rPr lang="en-US" sz="2800" dirty="0"/>
              <a:t>Trends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44BB4-9E9B-F24F-B665-9FE2B2CF7BE4}"/>
              </a:ext>
            </a:extLst>
          </p:cNvPr>
          <p:cNvSpPr txBox="1"/>
          <p:nvPr/>
        </p:nvSpPr>
        <p:spPr>
          <a:xfrm>
            <a:off x="1735852" y="3585411"/>
            <a:ext cx="151996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Selection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Attrition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1CE2C-B14D-3448-AFF7-234E96862522}"/>
              </a:ext>
            </a:extLst>
          </p:cNvPr>
          <p:cNvSpPr txBox="1"/>
          <p:nvPr/>
        </p:nvSpPr>
        <p:spPr>
          <a:xfrm>
            <a:off x="5013307" y="3585411"/>
            <a:ext cx="2373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Maturation</a:t>
            </a:r>
          </a:p>
          <a:p>
            <a:pPr algn="ctr"/>
            <a:r>
              <a:rPr lang="en-US" sz="2800" dirty="0"/>
              <a:t>Seasonality</a:t>
            </a:r>
          </a:p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Regression</a:t>
            </a:r>
          </a:p>
          <a:p>
            <a:pPr algn="ctr"/>
            <a:r>
              <a:rPr lang="en-US" sz="2800" dirty="0"/>
              <a:t>Outside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70899-973F-144D-BDFD-D27FBE7DC992}"/>
              </a:ext>
            </a:extLst>
          </p:cNvPr>
          <p:cNvSpPr txBox="1"/>
          <p:nvPr/>
        </p:nvSpPr>
        <p:spPr>
          <a:xfrm>
            <a:off x="8348828" y="3510438"/>
            <a:ext cx="310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Measurement Error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Time frame of study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Hawthorne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John Henry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Spillovers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Intervening Events</a:t>
            </a:r>
          </a:p>
        </p:txBody>
      </p:sp>
    </p:spTree>
    <p:extLst>
      <p:ext uri="{BB962C8B-B14F-4D97-AF65-F5344CB8AC3E}">
        <p14:creationId xmlns:p14="http://schemas.microsoft.com/office/powerpoint/2010/main" val="48189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867</Words>
  <Application>Microsoft Office PowerPoint</Application>
  <PresentationFormat>Widescreen</PresentationFormat>
  <Paragraphs>234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Tahoma</vt:lpstr>
      <vt:lpstr>Office Theme</vt:lpstr>
      <vt:lpstr>Threats to Validity &amp; Other Issues</vt:lpstr>
      <vt:lpstr>PowerPoint Presentation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Out These Resources!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Threats to Validity &amp; Other Issues</dc:title>
  <dc:creator>Tyson Barrett</dc:creator>
  <cp:lastModifiedBy>Carly Fox</cp:lastModifiedBy>
  <cp:revision>3</cp:revision>
  <dcterms:created xsi:type="dcterms:W3CDTF">2020-06-08T21:55:46Z</dcterms:created>
  <dcterms:modified xsi:type="dcterms:W3CDTF">2020-06-15T17:49:05Z</dcterms:modified>
</cp:coreProperties>
</file>